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2" r:id="rId3"/>
    <p:sldId id="329" r:id="rId4"/>
    <p:sldId id="328" r:id="rId5"/>
    <p:sldId id="323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4" r:id="rId16"/>
    <p:sldId id="268" r:id="rId17"/>
    <p:sldId id="273" r:id="rId18"/>
    <p:sldId id="269" r:id="rId19"/>
    <p:sldId id="271" r:id="rId20"/>
    <p:sldId id="270" r:id="rId21"/>
    <p:sldId id="272" r:id="rId22"/>
    <p:sldId id="275" r:id="rId23"/>
    <p:sldId id="279" r:id="rId24"/>
    <p:sldId id="276" r:id="rId25"/>
    <p:sldId id="277" r:id="rId26"/>
    <p:sldId id="278" r:id="rId27"/>
    <p:sldId id="280" r:id="rId28"/>
    <p:sldId id="281" r:id="rId29"/>
    <p:sldId id="282" r:id="rId30"/>
    <p:sldId id="296" r:id="rId31"/>
    <p:sldId id="299" r:id="rId32"/>
    <p:sldId id="297" r:id="rId33"/>
    <p:sldId id="298" r:id="rId34"/>
    <p:sldId id="301" r:id="rId35"/>
    <p:sldId id="304" r:id="rId36"/>
    <p:sldId id="305" r:id="rId37"/>
    <p:sldId id="307" r:id="rId38"/>
    <p:sldId id="302" r:id="rId39"/>
    <p:sldId id="308" r:id="rId40"/>
    <p:sldId id="303" r:id="rId41"/>
    <p:sldId id="309" r:id="rId42"/>
    <p:sldId id="310" r:id="rId43"/>
    <p:sldId id="311" r:id="rId44"/>
    <p:sldId id="312" r:id="rId45"/>
    <p:sldId id="283" r:id="rId46"/>
    <p:sldId id="316" r:id="rId47"/>
    <p:sldId id="318" r:id="rId48"/>
    <p:sldId id="284" r:id="rId49"/>
    <p:sldId id="319" r:id="rId50"/>
    <p:sldId id="320" r:id="rId51"/>
    <p:sldId id="285" r:id="rId52"/>
    <p:sldId id="294" r:id="rId53"/>
    <p:sldId id="295" r:id="rId54"/>
    <p:sldId id="325" r:id="rId55"/>
    <p:sldId id="326" r:id="rId56"/>
    <p:sldId id="327" r:id="rId57"/>
    <p:sldId id="324" r:id="rId5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66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16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49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55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98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26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30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309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51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88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42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B2334-62AE-4E64-ADDA-E5FCD64315B8}" type="datetimeFigureOut">
              <a:rPr lang="pt-BR" smtClean="0"/>
              <a:t>09/12/2022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42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3.bp.blogspot.com/-j3zR9Q7lh1U/TtZKPNafp9I/AAAAAAAABz0/o54jsuO-mJc/s400/pao%2Bde%2Bcris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420137"/>
            <a:ext cx="8898006" cy="76982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788" y="404664"/>
            <a:ext cx="8388424" cy="1143000"/>
          </a:xfrm>
        </p:spPr>
        <p:txBody>
          <a:bodyPr>
            <a:noAutofit/>
          </a:bodyPr>
          <a:lstStyle/>
          <a:p>
            <a:pPr>
              <a:lnSpc>
                <a:spcPts val="7000"/>
              </a:lnSpc>
            </a:pPr>
            <a:r>
              <a:rPr lang="pt-BR" sz="3600" cap="small" dirty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Gotham Black" pitchFamily="50" charset="0"/>
                <a:ea typeface="Cambria" pitchFamily="18" charset="0"/>
              </a:rPr>
              <a:t>Campanha da Fraternidade-2023</a:t>
            </a:r>
            <a:endParaRPr lang="pt-BR" sz="3600" cap="small" dirty="0">
              <a:solidFill>
                <a:schemeClr val="bg1"/>
              </a:solidFill>
              <a:effectLst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77788" y="2857500"/>
            <a:ext cx="83884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000"/>
              </a:lnSpc>
            </a:pPr>
            <a:r>
              <a:rPr lang="pt-BR" sz="7200" b="1" cap="small" dirty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Fraternidade</a:t>
            </a:r>
            <a:br>
              <a:rPr lang="pt-BR" sz="7200" b="1" cap="small" dirty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pt-BR" sz="7200" b="1" cap="small" dirty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e Fome</a:t>
            </a:r>
            <a:endParaRPr lang="pt-BR" sz="3600" b="1" cap="small" dirty="0">
              <a:solidFill>
                <a:schemeClr val="bg1"/>
              </a:solidFill>
              <a:effectLst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77788" y="5229200"/>
            <a:ext cx="83884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000"/>
              </a:lnSpc>
            </a:pPr>
            <a:r>
              <a:rPr lang="pt-BR" b="1" cap="small" dirty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“</a:t>
            </a:r>
            <a:r>
              <a:rPr lang="pt-BR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Dai-lhes vós mesmos de comer</a:t>
            </a:r>
            <a:r>
              <a:rPr lang="pt-BR" b="1" cap="small" dirty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”</a:t>
            </a:r>
            <a:br>
              <a:rPr lang="pt-BR" b="1" cap="small" dirty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pt-BR" sz="3600" b="1" cap="small" dirty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(</a:t>
            </a:r>
            <a:r>
              <a:rPr lang="pt-BR" sz="3600" b="1" cap="small" dirty="0" err="1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600" b="1" cap="small" dirty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 14,16)</a:t>
            </a:r>
          </a:p>
        </p:txBody>
      </p:sp>
    </p:spTree>
    <p:extLst>
      <p:ext uri="{BB962C8B-B14F-4D97-AF65-F5344CB8AC3E}">
        <p14:creationId xmlns:p14="http://schemas.microsoft.com/office/powerpoint/2010/main" val="11185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7968" y="0"/>
            <a:ext cx="4248472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Objetivos Específicos: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4811"/>
            <a:ext cx="2088232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708482" y="980728"/>
            <a:ext cx="6256006" cy="5472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pt-BR" sz="33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Compreender </a:t>
            </a:r>
            <a:r>
              <a:rPr lang="pt-BR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realidade da fome à luz da fé em Jesus Cristo;</a:t>
            </a:r>
          </a:p>
          <a:p>
            <a:pPr lvl="0" algn="r"/>
            <a:r>
              <a:rPr lang="pt-BR" sz="33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Desvelar </a:t>
            </a:r>
            <a:r>
              <a:rPr lang="pt-BR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as causas estruturais da fome no Brasil;</a:t>
            </a:r>
          </a:p>
          <a:p>
            <a:pPr lvl="0" algn="r"/>
            <a:r>
              <a:rPr lang="pt-BR" sz="33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Indicar</a:t>
            </a:r>
            <a:r>
              <a:rPr lang="pt-BR" sz="33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as contradições de uma economia que mata pela fome;</a:t>
            </a:r>
          </a:p>
          <a:p>
            <a:pPr lvl="0" algn="r"/>
            <a:r>
              <a:rPr lang="pt-BR" sz="33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Aprofundar</a:t>
            </a:r>
            <a:r>
              <a:rPr lang="pt-BR" sz="33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conhecimento e a compreensão das exigências evangélicas e éticas de superação da miséria e da fome;</a:t>
            </a:r>
          </a:p>
        </p:txBody>
      </p:sp>
    </p:spTree>
    <p:extLst>
      <p:ext uri="{BB962C8B-B14F-4D97-AF65-F5344CB8AC3E}">
        <p14:creationId xmlns:p14="http://schemas.microsoft.com/office/powerpoint/2010/main" val="20711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9481" y="0"/>
            <a:ext cx="4248472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Objetivos Específicos: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132418" y="1120554"/>
            <a:ext cx="6832070" cy="6196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pt-BR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Acolher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imperativo da Palavra de Deus que nos conduz ao compromisso e à corresponsabilidade fraterna;</a:t>
            </a:r>
          </a:p>
          <a:p>
            <a:pPr lvl="0" algn="r"/>
            <a:r>
              <a:rPr lang="pt-BR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Investir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esforços concretos em iniciativas individuais, comunitárias e sociais que levem à superação da miséria e da fome no Brasil;</a:t>
            </a:r>
          </a:p>
          <a:p>
            <a:pPr lvl="0" algn="r"/>
            <a:r>
              <a:rPr lang="pt-BR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Estimular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iniciativas de agricultura familiar agroecológica e a produção de alimentos saudáveis;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4811"/>
            <a:ext cx="2088232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228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4430"/>
            <a:ext cx="4248472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Objetivos Específicos: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636474" y="1052736"/>
            <a:ext cx="6328014" cy="3820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pt-BR" sz="36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Reconhecer </a:t>
            </a:r>
            <a:r>
              <a:rPr lang="pt-BR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 fomentar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iniciativas conjuntas entre comunidade de fé e outras instituições da sociedade civil organizada;</a:t>
            </a:r>
          </a:p>
          <a:p>
            <a:pPr lvl="0" algn="r"/>
            <a:r>
              <a:rPr lang="pt-BR" sz="36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Mobilizar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sociedade para que haja uma sólida política de alimentação no Brasil, que garanta que todos tenham vida.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4811"/>
            <a:ext cx="2088232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90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9492"/>
            <a:ext cx="10355221" cy="687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4797152"/>
            <a:ext cx="4680520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1º Passo:</a:t>
            </a:r>
          </a:p>
          <a:p>
            <a:pPr marL="0" indent="0">
              <a:buNone/>
            </a:pPr>
            <a:r>
              <a:rPr lang="pt-BR" sz="4400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Ver</a:t>
            </a:r>
            <a:r>
              <a:rPr lang="pt-BR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 a realidade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95536" y="4869160"/>
            <a:ext cx="468052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1º Passo:</a:t>
            </a:r>
          </a:p>
          <a:p>
            <a:pPr marL="0" indent="0">
              <a:buFont typeface="Arial" pitchFamily="34" charset="0"/>
              <a:buNone/>
            </a:pPr>
            <a:r>
              <a:rPr lang="pt-BR" sz="44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Ver</a:t>
            </a: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 a realidade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14808" r="13317" b="15469"/>
          <a:stretch/>
        </p:blipFill>
        <p:spPr bwMode="auto">
          <a:xfrm>
            <a:off x="5711449" y="5121348"/>
            <a:ext cx="1536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Relembre todas as 50 Campanhas da Fraternidade da CNBB – Jovens Conectados  – Comissão Episcopal Pastoral para a Juventude – CNBB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C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65" y="5157352"/>
            <a:ext cx="1429007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37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07904" y="980728"/>
            <a:ext cx="5400601" cy="5256584"/>
          </a:xfrm>
        </p:spPr>
        <p:txBody>
          <a:bodyPr>
            <a:normAutofit/>
          </a:bodyPr>
          <a:lstStyle/>
          <a:p>
            <a:pPr lvl="0"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Alimentação é um </a:t>
            </a: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Direito Humano Fundamental</a:t>
            </a:r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que, antes mesmo das legislações, obriga a sociedade humana.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t="9278" r="1908" b="7897"/>
          <a:stretch/>
        </p:blipFill>
        <p:spPr bwMode="auto">
          <a:xfrm>
            <a:off x="-36512" y="1772816"/>
            <a:ext cx="4162097" cy="338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19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43797" r="25350" b="25606"/>
          <a:stretch/>
        </p:blipFill>
        <p:spPr bwMode="auto">
          <a:xfrm>
            <a:off x="188494" y="2364635"/>
            <a:ext cx="8848002" cy="322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88494" y="1685053"/>
            <a:ext cx="8816489" cy="879851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Porém, na mesa do brasileiro falta</a:t>
            </a:r>
          </a:p>
        </p:txBody>
      </p:sp>
    </p:spTree>
    <p:extLst>
      <p:ext uri="{BB962C8B-B14F-4D97-AF65-F5344CB8AC3E}">
        <p14:creationId xmlns:p14="http://schemas.microsoft.com/office/powerpoint/2010/main" val="246669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7063316" cy="792088"/>
          </a:xfrm>
        </p:spPr>
        <p:txBody>
          <a:bodyPr>
            <a:normAutofit/>
          </a:bodyPr>
          <a:lstStyle/>
          <a:p>
            <a:pPr lvl="0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Números da fome no Brasil: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68" y="1916832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-252536" y="1340768"/>
            <a:ext cx="6408712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sz="3200" dirty="0">
                <a:solidFill>
                  <a:schemeClr val="bg1"/>
                </a:solidFill>
                <a:latin typeface="Gotham Black" pitchFamily="50" charset="0"/>
              </a:rPr>
              <a:t>SA 41,3% dos domicílios;</a:t>
            </a:r>
          </a:p>
          <a:p>
            <a:pPr marL="631825" lvl="1"/>
            <a:r>
              <a:rPr lang="pt-BR" sz="3200" dirty="0">
                <a:solidFill>
                  <a:schemeClr val="bg1"/>
                </a:solidFill>
                <a:latin typeface="Gotham Black" pitchFamily="50" charset="0"/>
              </a:rPr>
              <a:t>IA 58,1% = 125,2 milhões de brasileiros;</a:t>
            </a:r>
          </a:p>
          <a:p>
            <a:pPr marL="631825" lvl="1"/>
            <a:r>
              <a:rPr lang="pt-BR" sz="3200" dirty="0">
                <a:solidFill>
                  <a:schemeClr val="bg1"/>
                </a:solidFill>
                <a:latin typeface="Gotham Black" pitchFamily="50" charset="0"/>
              </a:rPr>
              <a:t>IA grave (fome) 15,5% = 33,1 milhões de brasileiros;</a:t>
            </a:r>
          </a:p>
          <a:p>
            <a:pPr marL="631825" lvl="1"/>
            <a:r>
              <a:rPr lang="pt-BR" sz="3200" dirty="0">
                <a:solidFill>
                  <a:schemeClr val="bg1"/>
                </a:solidFill>
                <a:latin typeface="Gotham Black" pitchFamily="50" charset="0"/>
              </a:rPr>
              <a:t>No 1º trimestre de 2020 eram 9%;</a:t>
            </a:r>
          </a:p>
          <a:p>
            <a:pPr marL="631825" lvl="1"/>
            <a:r>
              <a:rPr lang="pt-BR" sz="3200" dirty="0">
                <a:solidFill>
                  <a:schemeClr val="bg1"/>
                </a:solidFill>
                <a:latin typeface="Gotham Black" pitchFamily="50" charset="0"/>
              </a:rPr>
              <a:t>Somamos + 14 milhões de famintos no Brasil em pouco mais de 1 ano.</a:t>
            </a:r>
          </a:p>
        </p:txBody>
      </p:sp>
    </p:spTree>
    <p:extLst>
      <p:ext uri="{BB962C8B-B14F-4D97-AF65-F5344CB8AC3E}">
        <p14:creationId xmlns:p14="http://schemas.microsoft.com/office/powerpoint/2010/main" val="20333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3" y="913655"/>
            <a:ext cx="8888413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1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6586548" cy="864096"/>
          </a:xfrm>
        </p:spPr>
        <p:txBody>
          <a:bodyPr>
            <a:normAutofit/>
          </a:bodyPr>
          <a:lstStyle/>
          <a:p>
            <a:pPr lvl="0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Causas da fome no Brasil: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6588224" y="9000"/>
            <a:ext cx="2592288" cy="6844852"/>
            <a:chOff x="6588224" y="9000"/>
            <a:chExt cx="2592288" cy="6844852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588224" y="9000"/>
              <a:ext cx="2565000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6615512" y="3433852"/>
              <a:ext cx="2565000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1111" y="1556792"/>
            <a:ext cx="6415244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lvl="1"/>
            <a:r>
              <a:rPr lang="pt-BR" sz="3000" dirty="0">
                <a:solidFill>
                  <a:schemeClr val="bg1"/>
                </a:solidFill>
                <a:latin typeface="Gotham" pitchFamily="2" charset="0"/>
              </a:rPr>
              <a:t>Estrutura fundiária (distribuição da terra) injusta: raiz das desigualdades;</a:t>
            </a:r>
          </a:p>
          <a:p>
            <a:pPr marL="442913" lvl="1"/>
            <a:r>
              <a:rPr lang="pt-BR" sz="3000" dirty="0">
                <a:solidFill>
                  <a:schemeClr val="bg1"/>
                </a:solidFill>
                <a:latin typeface="Gotham" pitchFamily="2" charset="0"/>
              </a:rPr>
              <a:t>Política agrícola perversa, que coloca o sistema produtivo a serviço do sistema econômico-financeiro, priorizando o agronegócio exportador em detrimento da agricultura familiar;</a:t>
            </a:r>
          </a:p>
        </p:txBody>
      </p:sp>
    </p:spTree>
    <p:extLst>
      <p:ext uri="{BB962C8B-B14F-4D97-AF65-F5344CB8AC3E}">
        <p14:creationId xmlns:p14="http://schemas.microsoft.com/office/powerpoint/2010/main" val="7086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476672"/>
            <a:ext cx="6775284" cy="864096"/>
          </a:xfrm>
        </p:spPr>
        <p:txBody>
          <a:bodyPr>
            <a:normAutofit/>
          </a:bodyPr>
          <a:lstStyle/>
          <a:p>
            <a:pPr lvl="0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Causas da fome no Brasil:</a:t>
            </a:r>
            <a:endParaRPr lang="pt-BR" dirty="0">
              <a:solidFill>
                <a:schemeClr val="bg1"/>
              </a:solidFill>
              <a:latin typeface="Gotham" pitchFamily="2" charset="0"/>
            </a:endParaRPr>
          </a:p>
        </p:txBody>
      </p:sp>
      <p:pic>
        <p:nvPicPr>
          <p:cNvPr id="13314" name="Picture 2" descr="Desemprego cai em 22 estados no segundo trimestre, aponta IB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5"/>
          <a:stretch/>
        </p:blipFill>
        <p:spPr bwMode="auto">
          <a:xfrm>
            <a:off x="5442786" y="1368152"/>
            <a:ext cx="3677307" cy="35730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8964" y="4941168"/>
            <a:ext cx="8935524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Ganância do dinheiro, do poder e da imagem e perda do sentido comunitário;</a:t>
            </a:r>
          </a:p>
          <a:p>
            <a:pPr marL="631825" lvl="1"/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Corrupção em suas diversas formas;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2909" y="1340768"/>
            <a:ext cx="5623156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Desemprego e subemprego: precarização da CLT;</a:t>
            </a:r>
          </a:p>
          <a:p>
            <a:pPr marL="631825" lvl="1"/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Política de desvalorização do salário mínimo que gera uma insegurança estrutural, que ecoa na insegurança alimentar;</a:t>
            </a:r>
          </a:p>
        </p:txBody>
      </p:sp>
    </p:spTree>
    <p:extLst>
      <p:ext uri="{BB962C8B-B14F-4D97-AF65-F5344CB8AC3E}">
        <p14:creationId xmlns:p14="http://schemas.microsoft.com/office/powerpoint/2010/main" val="348003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Introdução: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95536" y="1445175"/>
            <a:ext cx="8280920" cy="515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CF é o modo brasileiro de celebrar a Quaresma;</a:t>
            </a:r>
          </a:p>
          <a:p>
            <a:pPr>
              <a:buFont typeface="Wingdings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Ela não esgota a Quaresma;</a:t>
            </a:r>
          </a:p>
          <a:p>
            <a:pPr>
              <a:buFont typeface="Wingdings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Quaresma é o tempo favorável para a conversão;</a:t>
            </a:r>
          </a:p>
          <a:p>
            <a:pPr>
              <a:buFont typeface="Wingdings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conversão não pode ser apenas uma atividade individualista, uma vez que a vontade de Deus, desde a criação, se manifesta como projeto de vida a um povo;</a:t>
            </a:r>
          </a:p>
          <a:p>
            <a:pPr>
              <a:buFont typeface="Wingdings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CF não é uma campanha sobre a Quaresma, mas uma proposta de conversão pessoal e coletiva no Tempo da Quaresma.</a:t>
            </a:r>
          </a:p>
        </p:txBody>
      </p:sp>
    </p:spTree>
    <p:extLst>
      <p:ext uri="{BB962C8B-B14F-4D97-AF65-F5344CB8AC3E}">
        <p14:creationId xmlns:p14="http://schemas.microsoft.com/office/powerpoint/2010/main" val="40405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8964" y="620688"/>
            <a:ext cx="6487252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Causas da fome no Brasil:</a:t>
            </a:r>
          </a:p>
        </p:txBody>
      </p:sp>
      <p:sp>
        <p:nvSpPr>
          <p:cNvPr id="4" name="AutoShape 4" descr="Rede Sans divulga material de estudos gratuito sobre o SISAN - Redesa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14" y="4077072"/>
            <a:ext cx="4759697" cy="241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r="8944"/>
          <a:stretch/>
        </p:blipFill>
        <p:spPr bwMode="auto">
          <a:xfrm>
            <a:off x="5673307" y="1296144"/>
            <a:ext cx="3003149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7349" r="28837" b="10008"/>
          <a:stretch/>
        </p:blipFill>
        <p:spPr bwMode="auto">
          <a:xfrm>
            <a:off x="5652483" y="3724990"/>
            <a:ext cx="3095981" cy="3016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5496" y="1628800"/>
            <a:ext cx="5623156" cy="186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Desmonte do SISAN e esvaziamento dos estoques reguladores da CONAB;</a:t>
            </a:r>
          </a:p>
        </p:txBody>
      </p:sp>
    </p:spTree>
    <p:extLst>
      <p:ext uri="{BB962C8B-B14F-4D97-AF65-F5344CB8AC3E}">
        <p14:creationId xmlns:p14="http://schemas.microsoft.com/office/powerpoint/2010/main" val="427041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8863516" cy="720080"/>
          </a:xfrm>
        </p:spPr>
        <p:txBody>
          <a:bodyPr>
            <a:normAutofit/>
          </a:bodyPr>
          <a:lstStyle/>
          <a:p>
            <a:pPr lvl="0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Geopolítica da fome no Brasil: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0" t="30544" r="13727" b="6351"/>
          <a:stretch/>
        </p:blipFill>
        <p:spPr bwMode="auto">
          <a:xfrm>
            <a:off x="0" y="2562187"/>
            <a:ext cx="5538662" cy="432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9" t="30645" r="12152" b="6250"/>
          <a:stretch/>
        </p:blipFill>
        <p:spPr bwMode="auto">
          <a:xfrm>
            <a:off x="1718410" y="2574353"/>
            <a:ext cx="5707180" cy="431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9" t="30884" r="18694" b="7265"/>
          <a:stretch/>
        </p:blipFill>
        <p:spPr bwMode="auto">
          <a:xfrm>
            <a:off x="4174024" y="2562187"/>
            <a:ext cx="4969976" cy="432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1412" y="1340768"/>
            <a:ext cx="886351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A fome tem lugar – periferias urbanas e rurais do Norte (25,7%) e Nordeste (21%)</a:t>
            </a:r>
          </a:p>
        </p:txBody>
      </p:sp>
    </p:spTree>
    <p:extLst>
      <p:ext uri="{BB962C8B-B14F-4D97-AF65-F5344CB8AC3E}">
        <p14:creationId xmlns:p14="http://schemas.microsoft.com/office/powerpoint/2010/main" val="229990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8863516" cy="864096"/>
          </a:xfrm>
        </p:spPr>
        <p:txBody>
          <a:bodyPr>
            <a:normAutofit/>
          </a:bodyPr>
          <a:lstStyle/>
          <a:p>
            <a:pPr lvl="0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Geopolítica da fome no Brasil:</a:t>
            </a:r>
          </a:p>
        </p:txBody>
      </p:sp>
      <p:grpSp>
        <p:nvGrpSpPr>
          <p:cNvPr id="2" name="Grupo 1"/>
          <p:cNvGrpSpPr>
            <a:grpSpLocks noChangeAspect="1"/>
          </p:cNvGrpSpPr>
          <p:nvPr/>
        </p:nvGrpSpPr>
        <p:grpSpPr>
          <a:xfrm>
            <a:off x="904774" y="1682806"/>
            <a:ext cx="7334452" cy="5175194"/>
            <a:chOff x="-3748439" y="-459432"/>
            <a:chExt cx="6877262" cy="46379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5" t="31049" r="55842" b="49783"/>
            <a:stretch/>
          </p:blipFill>
          <p:spPr bwMode="auto">
            <a:xfrm>
              <a:off x="-3708920" y="-459432"/>
              <a:ext cx="6837743" cy="2035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5" t="54923" r="55842" b="27414"/>
            <a:stretch/>
          </p:blipFill>
          <p:spPr bwMode="auto">
            <a:xfrm>
              <a:off x="-3748439" y="1319271"/>
              <a:ext cx="6837743" cy="1876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5" t="83304" r="55842" b="6250"/>
            <a:stretch/>
          </p:blipFill>
          <p:spPr bwMode="auto">
            <a:xfrm>
              <a:off x="-3708920" y="3068960"/>
              <a:ext cx="6837743" cy="11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5496" y="1304764"/>
            <a:ext cx="8863516" cy="75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A fome tem cor: é preta,</a:t>
            </a:r>
          </a:p>
        </p:txBody>
      </p:sp>
    </p:spTree>
    <p:extLst>
      <p:ext uri="{BB962C8B-B14F-4D97-AF65-F5344CB8AC3E}">
        <p14:creationId xmlns:p14="http://schemas.microsoft.com/office/powerpoint/2010/main" val="40793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4" t="42008" r="33183" b="14738"/>
          <a:stretch/>
        </p:blipFill>
        <p:spPr bwMode="auto">
          <a:xfrm>
            <a:off x="-618874" y="404951"/>
            <a:ext cx="9943402" cy="662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2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8863516" cy="792088"/>
          </a:xfrm>
        </p:spPr>
        <p:txBody>
          <a:bodyPr>
            <a:normAutofit/>
          </a:bodyPr>
          <a:lstStyle/>
          <a:p>
            <a:pPr lvl="0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Geopolítica da fome no Brasil:</a:t>
            </a:r>
          </a:p>
        </p:txBody>
      </p:sp>
      <p:grpSp>
        <p:nvGrpSpPr>
          <p:cNvPr id="9" name="Grupo 8"/>
          <p:cNvGrpSpPr>
            <a:grpSpLocks noChangeAspect="1"/>
          </p:cNvGrpSpPr>
          <p:nvPr/>
        </p:nvGrpSpPr>
        <p:grpSpPr>
          <a:xfrm>
            <a:off x="920708" y="1916832"/>
            <a:ext cx="7302584" cy="4941168"/>
            <a:chOff x="775008" y="1556792"/>
            <a:chExt cx="7253376" cy="474864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1" t="32276" r="8743" b="47094"/>
            <a:stretch/>
          </p:blipFill>
          <p:spPr bwMode="auto">
            <a:xfrm>
              <a:off x="847016" y="1556792"/>
              <a:ext cx="7181368" cy="1927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1" t="43284" r="13464" b="45708"/>
            <a:stretch/>
          </p:blipFill>
          <p:spPr bwMode="auto">
            <a:xfrm>
              <a:off x="847016" y="5157192"/>
              <a:ext cx="7181368" cy="1148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1" t="58362" r="8743" b="20709"/>
            <a:stretch/>
          </p:blipFill>
          <p:spPr bwMode="auto">
            <a:xfrm>
              <a:off x="775008" y="3345859"/>
              <a:ext cx="7181368" cy="1955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81364" y="1340768"/>
            <a:ext cx="88635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A fome tem sexo: é feminina,</a:t>
            </a:r>
          </a:p>
        </p:txBody>
      </p:sp>
    </p:spTree>
    <p:extLst>
      <p:ext uri="{BB962C8B-B14F-4D97-AF65-F5344CB8AC3E}">
        <p14:creationId xmlns:p14="http://schemas.microsoft.com/office/powerpoint/2010/main" val="382963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9115036" cy="792088"/>
          </a:xfrm>
        </p:spPr>
        <p:txBody>
          <a:bodyPr>
            <a:normAutofit/>
          </a:bodyPr>
          <a:lstStyle/>
          <a:p>
            <a:pPr lvl="0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Geopolítica da fome no Brasil: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462397" y="2559537"/>
            <a:ext cx="6219206" cy="4397855"/>
            <a:chOff x="1331640" y="2490952"/>
            <a:chExt cx="6219206" cy="439785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95" t="37167" r="33393" b="8582"/>
            <a:stretch/>
          </p:blipFill>
          <p:spPr bwMode="auto">
            <a:xfrm>
              <a:off x="1331640" y="2490952"/>
              <a:ext cx="6219206" cy="4011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8" t="41978" r="32344" b="50000"/>
            <a:stretch/>
          </p:blipFill>
          <p:spPr bwMode="auto">
            <a:xfrm>
              <a:off x="1389672" y="6278367"/>
              <a:ext cx="6103142" cy="61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81364" y="1268760"/>
            <a:ext cx="9115036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A fome “não tem” escolaridade: é inversamente proporcional ao grau de instrução,</a:t>
            </a:r>
          </a:p>
        </p:txBody>
      </p:sp>
    </p:spTree>
    <p:extLst>
      <p:ext uri="{BB962C8B-B14F-4D97-AF65-F5344CB8AC3E}">
        <p14:creationId xmlns:p14="http://schemas.microsoft.com/office/powerpoint/2010/main" val="148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8863516" cy="720080"/>
          </a:xfrm>
        </p:spPr>
        <p:txBody>
          <a:bodyPr>
            <a:normAutofit/>
          </a:bodyPr>
          <a:lstStyle/>
          <a:p>
            <a:pPr lvl="0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Geopolítica da fome no Brasil: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9" t="43525" r="30666" b="11395"/>
          <a:stretch/>
        </p:blipFill>
        <p:spPr bwMode="auto">
          <a:xfrm>
            <a:off x="1083443" y="2365632"/>
            <a:ext cx="6977114" cy="451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8964" y="1340768"/>
            <a:ext cx="886351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A fome “tem” renda: é maior onde a renda </a:t>
            </a:r>
            <a:r>
              <a:rPr lang="pt-BR" i="1" dirty="0">
                <a:solidFill>
                  <a:schemeClr val="bg1"/>
                </a:solidFill>
                <a:latin typeface="Gotham" pitchFamily="2" charset="0"/>
              </a:rPr>
              <a:t>per capita </a:t>
            </a:r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é menor que ¼ do salário mínimo,</a:t>
            </a:r>
          </a:p>
        </p:txBody>
      </p:sp>
    </p:spTree>
    <p:extLst>
      <p:ext uri="{BB962C8B-B14F-4D97-AF65-F5344CB8AC3E}">
        <p14:creationId xmlns:p14="http://schemas.microsoft.com/office/powerpoint/2010/main" val="400810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869160"/>
            <a:ext cx="9180512" cy="216024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pt-BR" sz="4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+mn-ea"/>
                <a:cs typeface="+mn-cs"/>
              </a:rPr>
              <a:t>Prioridade para o lucro e não para a alimentação do cidadão.</a:t>
            </a:r>
          </a:p>
        </p:txBody>
      </p:sp>
    </p:spTree>
    <p:extLst>
      <p:ext uri="{BB962C8B-B14F-4D97-AF65-F5344CB8AC3E}">
        <p14:creationId xmlns:p14="http://schemas.microsoft.com/office/powerpoint/2010/main" val="232762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143000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Insegurança Alimentar e Insegurança Hídrica: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itchFamily="82" charset="0"/>
              <a:ea typeface="Cambria" pitchFamily="18" charset="0"/>
              <a:cs typeface="+mn-c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5805264"/>
            <a:ext cx="7200800" cy="1008112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pt-BR" sz="2600" dirty="0">
                <a:solidFill>
                  <a:schemeClr val="bg1"/>
                </a:solidFill>
                <a:latin typeface="Gotham" pitchFamily="2" charset="0"/>
              </a:rPr>
              <a:t>em 42% dos domicílios onde falta água, </a:t>
            </a:r>
          </a:p>
          <a:p>
            <a:pPr marL="0" lvl="0" indent="0" algn="ctr">
              <a:buNone/>
            </a:pPr>
            <a:r>
              <a:rPr lang="pt-BR" sz="2600" dirty="0">
                <a:solidFill>
                  <a:schemeClr val="bg1"/>
                </a:solidFill>
                <a:latin typeface="Gotham" pitchFamily="2" charset="0"/>
              </a:rPr>
              <a:t>há também fome;</a:t>
            </a:r>
          </a:p>
          <a:p>
            <a:endParaRPr lang="pt-BR" sz="2600" dirty="0">
              <a:solidFill>
                <a:schemeClr val="bg1"/>
              </a:solidFill>
              <a:latin typeface="Gotham" pitchFamily="2" charset="0"/>
            </a:endParaRPr>
          </a:p>
        </p:txBody>
      </p:sp>
      <p:pic>
        <p:nvPicPr>
          <p:cNvPr id="17410" name="Picture 2" descr="Estudo alerta que insegurança hídrica afetará 74 mi no Brasil até 2035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667500" cy="3686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4586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alavra ilum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109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382520" y="3789040"/>
            <a:ext cx="4680520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2º Passo:</a:t>
            </a:r>
          </a:p>
          <a:p>
            <a:pPr marL="0" indent="0">
              <a:buNone/>
            </a:pPr>
            <a:r>
              <a:rPr lang="pt-BR" sz="4400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Iluminar com a luz da Palavra</a:t>
            </a:r>
            <a:endParaRPr lang="pt-BR" sz="4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27068" y="3852104"/>
            <a:ext cx="468052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2º Passo:</a:t>
            </a:r>
          </a:p>
          <a:p>
            <a:pPr marL="0" indent="0">
              <a:buFont typeface="Arial" pitchFamily="34" charset="0"/>
              <a:buNone/>
            </a:pPr>
            <a:r>
              <a:rPr lang="pt-BR" sz="44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Iluminar com a luz da Palavra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14808" r="13317" b="15469"/>
          <a:stretch/>
        </p:blipFill>
        <p:spPr bwMode="auto">
          <a:xfrm>
            <a:off x="5711449" y="5121348"/>
            <a:ext cx="1536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Relembre todas as 50 Campanhas da Fraternidade da CNBB – Jovens Conectados  – Comissão Episcopal Pastoral para a Juventude – CNBB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C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65" y="5157352"/>
            <a:ext cx="1429007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1700808"/>
            <a:ext cx="5194920" cy="442535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/>
              <a:t>“Ao iniciar o itinerário espiritual da Quaresma, a caminho da Páscoa da ressurreição do Senhor, desejo uma vez mais aderir à Campanha da Fraternidade (…) tempo em que cada cristão é convidado a refletir de modo particular sobre as várias situações sociais do povo brasileiro que requerem maior fraternidade”.</a:t>
            </a: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28803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1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79512" y="692696"/>
            <a:ext cx="8712968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“A Palavra divina ilumina a existência humana e leva as consciências a reverem em profundidade a própria vida (VD, 99). Diante de questões tão dilacerantes, apenas a Palavra de Deus tem o poder transformador de iluminar tantas sombras e indicar caminhos de esperança. É uma expressão de coragem deixar que o Evangelho nos interpele. Colocar-se sob a luz da Palavra de Deus é, portanto, uma atitude profética da Igreja, que vê a realidade e professa a fé de que só a Palavra pode responder às indignações mais veementes, como fonte de esperança, cuja escuta faz brotar alternativas para soluções concretas” (TB, n. 114-115)</a:t>
            </a:r>
          </a:p>
        </p:txBody>
      </p:sp>
    </p:spTree>
    <p:extLst>
      <p:ext uri="{BB962C8B-B14F-4D97-AF65-F5344CB8AC3E}">
        <p14:creationId xmlns:p14="http://schemas.microsoft.com/office/powerpoint/2010/main" val="2675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-108520" y="-171400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339752" y="908720"/>
            <a:ext cx="6552728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“O Senhor lhe disse: “Eu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vi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a humilhação de meu povo no Egito e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ouvi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seu clamor por causa da dureza dos feitores. Sim, eu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conheço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seu sofrimento.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Desci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para livrá-los da mão dos egípcios e fazê-los sair dessa terra para uma terra boa e espaçosa,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terra onde corre leite e mel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</a:t>
            </a:r>
            <a:r>
              <a:rPr lang="pt-BR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3,7-8a).</a:t>
            </a:r>
          </a:p>
        </p:txBody>
      </p:sp>
    </p:spTree>
    <p:extLst>
      <p:ext uri="{BB962C8B-B14F-4D97-AF65-F5344CB8AC3E}">
        <p14:creationId xmlns:p14="http://schemas.microsoft.com/office/powerpoint/2010/main" val="45202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-108520" y="-171400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087216" y="692696"/>
            <a:ext cx="6805264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Abraão acolhe e alimenta (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Gn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18);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Maná no deserto (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16);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Fartura da Terra Prometida, onde “corre leite e mel” (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33,3);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Os profetas denunciam a falta de cuidado e responsabilidade por aqueles que não têm o que comer (Am 6,1-6; 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Ez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34) enquanto anunciam a fartura (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Is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55,1-3)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6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-108520" y="-171400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087216" y="692696"/>
            <a:ext cx="6949280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Os livros sapienciais continuam em coerência (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Sr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4,1-6; 34,25-27);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Jesus, em sua ação, privilegia os famintos, na oração ensina a pedir “o pão nosso de cada dia” (cf. 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6,9-13);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Jesus se identifica com o pão e o torna sinal de salvação (cf. 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Jo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6);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Nas primeiras comunidades, a partilha do pão é sinal eloquente do perfeito seguimento de Jesus (cf. At 2,42-46);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Culminando em 1 Cor 11, na relação entre fome e Eucaristia.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1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6948264" y="-99392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5496" y="836712"/>
            <a:ext cx="6949280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Seguindo o AT, 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ensina que o amor a Deus deve ser traduzido em amor ao órfão, à viúva e ao estrangeiro;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testemunho cristão ensinará ao mundo pagão que a solidariedade que nasce da misericórdia não é responsabilidade de uns poucos ricos, mas compromisso de todos;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Os 4 evangelhos contam 6 vezes o milagre da alimentação da multidão: Mc 6,30-56; 8,1-9; </a:t>
            </a:r>
            <a:r>
              <a:rPr lang="pt-BR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14,13-21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; 15,32-39; 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Lc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9,10-17 e 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Jo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6, 1-15.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2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6948264" y="-99392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5496" y="1052736"/>
            <a:ext cx="6949280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moldura do texto (</a:t>
            </a:r>
            <a:r>
              <a:rPr lang="pt-BR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14,13-21) é de angústia: antes, Jesus ouve as notícias a respeito da morte de João Batista, constata a perseguição e deseja retirar-se para um lugar em que pudesse estar sozinho. Ao final, Jesus consegue realizar o seu desejo. No entanto, o que acontece entre a intenção inicial e a sua concretização revela a urgência que se apresenta ao seu ministério, colocando em segundo lugar a sua angústia;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1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6948264" y="-99392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5496" y="764704"/>
            <a:ext cx="7128792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2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Os Evangelhos revelam um povo sobrecarregado de dívidas e fome, atormentado pela paralisia física e social e, em geral, desesperado com as circunstâncias vividas e isso se deve à condição de pobreza estrutural da Palestina do séc. I, causada especialmente por uma sede de desenvolvimento que não levou em consideração o empobrecimento de uma parcela da população. Os camponeses não tinham condições de arcar com a alta carga tributária imposta pelo Império Romano;</a:t>
            </a:r>
          </a:p>
          <a:p>
            <a:pPr>
              <a:buFont typeface="Wingdings" pitchFamily="2" charset="2"/>
              <a:buChar char="ü"/>
            </a:pPr>
            <a:endParaRPr lang="pt-BR" sz="2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53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2215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4048" y="2420888"/>
            <a:ext cx="4114800" cy="10081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BR" sz="66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LEITURA</a:t>
            </a:r>
          </a:p>
        </p:txBody>
      </p:sp>
    </p:spTree>
    <p:extLst>
      <p:ext uri="{BB962C8B-B14F-4D97-AF65-F5344CB8AC3E}">
        <p14:creationId xmlns:p14="http://schemas.microsoft.com/office/powerpoint/2010/main" val="42417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dc818b65-43c9-409a-abf3-004b0e23d3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76401"/>
            <a:ext cx="9185303" cy="616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70A9DC9C-04B0-463D-B85F-3A6841D97F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2C070E"/>
              </a:clrFrom>
              <a:clrTo>
                <a:srgbClr val="2C07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r="16493" b="3"/>
          <a:stretch/>
        </p:blipFill>
        <p:spPr>
          <a:xfrm>
            <a:off x="8460432" y="6070391"/>
            <a:ext cx="960041" cy="8238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Track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8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0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2215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7944" y="2348880"/>
            <a:ext cx="4991943" cy="10081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BR" sz="66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MEDITAÇÃO</a:t>
            </a:r>
          </a:p>
        </p:txBody>
      </p:sp>
    </p:spTree>
    <p:extLst>
      <p:ext uri="{BB962C8B-B14F-4D97-AF65-F5344CB8AC3E}">
        <p14:creationId xmlns:p14="http://schemas.microsoft.com/office/powerpoint/2010/main" val="140755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51920" y="1556792"/>
            <a:ext cx="4834880" cy="4569371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/>
              <a:t>“Alegro-me que, há mais de cinco décadas, a Igreja no Brasil realize, no período quaresmal, a Campanha da Fraternidade, anunciando a importância de não separar a conversão do serviço aos irmãos e irmãs, sobretudo os mais necessitados”. </a:t>
            </a:r>
          </a:p>
          <a:p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1" y="2492896"/>
            <a:ext cx="352745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5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20080"/>
            <a:ext cx="8229600" cy="602128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No coração de Jesus não há lugar para a indiferença;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Jesus deixa cada vez mais clara a natureza do seu messianismo, diferente e até oposta ao nacionalismo triunfalista da época;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“Jesus encheu-se de compaixão”;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“Curou os que estavam enfermos”;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Os discípulos querem despedir as multidões. Eles ainda não compreenderam a lógica da partilha;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“Jesus, porém, lhes disse: ‘Eles não precisam ir embora. Dai-lhes vós mesmos de comer’”. </a:t>
            </a:r>
            <a:r>
              <a:rPr lang="pt-BR" sz="30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Este é o maior ensinamento de Jesus neste texto!</a:t>
            </a:r>
          </a:p>
        </p:txBody>
      </p:sp>
    </p:spTree>
    <p:extLst>
      <p:ext uri="{BB962C8B-B14F-4D97-AF65-F5344CB8AC3E}">
        <p14:creationId xmlns:p14="http://schemas.microsoft.com/office/powerpoint/2010/main" val="222147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0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Os discípulos são realistas. O que eles têm é pouco, insuficiente para todos;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Jesus pede </a:t>
            </a:r>
            <a:r>
              <a:rPr lang="pt-BR" sz="30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tudo </a:t>
            </a: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o que têm, ainda que seja pouco: o pouco que cada um possui deve ser colocado a serviço de todos e, assim, o que é pouco se torna muito;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Jesus encarrega seus discípulos com a responsabilidade de curar a fome, através da partilha;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Porém, tudo deve passar por Jesus que toma, abençoa, parte e entrega... Tudo passa pela Eucaristia;</a:t>
            </a:r>
          </a:p>
        </p:txBody>
      </p:sp>
    </p:spTree>
    <p:extLst>
      <p:ext uri="{BB962C8B-B14F-4D97-AF65-F5344CB8AC3E}">
        <p14:creationId xmlns:p14="http://schemas.microsoft.com/office/powerpoint/2010/main" val="9381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60212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A abundância é gerada quando ninguém considera somente seu o que possui, mas oferece, como dom, às necessidades do próximo. No final, ainda sobra, mas é tudo recolhido, pois os dons de Deus não podem ser desperdiçados;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Quando se põe em prática o ensinamento de Jesus, os resultados são surpreendentes: 7 x 5.000;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A comunidade cristã de ontem e de hoje tem responsabilidade na forma como o mundo se constrói.</a:t>
            </a:r>
          </a:p>
        </p:txBody>
      </p:sp>
    </p:spTree>
    <p:extLst>
      <p:ext uri="{BB962C8B-B14F-4D97-AF65-F5344CB8AC3E}">
        <p14:creationId xmlns:p14="http://schemas.microsoft.com/office/powerpoint/2010/main" val="20220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2215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8369" y="2132856"/>
            <a:ext cx="6720135" cy="10081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BR" sz="66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CONTEMPLAÇÃO</a:t>
            </a:r>
          </a:p>
        </p:txBody>
      </p:sp>
    </p:spTree>
    <p:extLst>
      <p:ext uri="{BB962C8B-B14F-4D97-AF65-F5344CB8AC3E}">
        <p14:creationId xmlns:p14="http://schemas.microsoft.com/office/powerpoint/2010/main" val="98580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3024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Que atitudes eu preciso assumir, eu preciso mudar em minha vida, eu preciso abolir da minha vida para corresponder melhor à ordem de Jesus: “Dai-lhes vós mesmos de comer”?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67544" y="3645024"/>
            <a:ext cx="8229600" cy="302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36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Que atitudes nós precisamos assumir, nós precisamos mudar em nossa vida, nós precisamos abolir da nossa vida para correspondermos melhor à ordem de Jesus: “Dai-lhes vós mesmos de comer”?</a:t>
            </a:r>
          </a:p>
        </p:txBody>
      </p:sp>
    </p:spTree>
    <p:extLst>
      <p:ext uri="{BB962C8B-B14F-4D97-AF65-F5344CB8AC3E}">
        <p14:creationId xmlns:p14="http://schemas.microsoft.com/office/powerpoint/2010/main" val="80165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ão João Crisóstomo « Santos « Frases de San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751" y="0"/>
            <a:ext cx="983626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88640"/>
            <a:ext cx="5616624" cy="6120680"/>
          </a:xfrm>
        </p:spPr>
        <p:txBody>
          <a:bodyPr numCol="1" spcCol="360000">
            <a:noAutofit/>
          </a:bodyPr>
          <a:lstStyle/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“Queres honrar o Corpo de Cristo? Então não o desprezes nos seus membros, isto é, nos pobres que não têm que vestir, nem o honres no templo com vestes de seda, enquanto o abandonas lá fora ao frio e à nudez. Aquele que disse: ‘Isto é o Meu Corpo’ (</a:t>
            </a:r>
            <a:r>
              <a:rPr lang="pt-BR" sz="28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26,26), e o realizou ao dizê-lo, é o mesmo que disse: ‘Porque tive fome e não me destes de comer’ (cf. </a:t>
            </a:r>
            <a:r>
              <a:rPr lang="pt-BR" sz="28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25,42); e também: ‘Sempre que deixastes de fazer isto a um destes pequeninos, foi a mim que o deixastes de fazer’ (</a:t>
            </a:r>
            <a:r>
              <a:rPr lang="pt-BR" sz="28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25,45). (...)</a:t>
            </a:r>
          </a:p>
        </p:txBody>
      </p:sp>
    </p:spTree>
    <p:extLst>
      <p:ext uri="{BB962C8B-B14F-4D97-AF65-F5344CB8AC3E}">
        <p14:creationId xmlns:p14="http://schemas.microsoft.com/office/powerpoint/2010/main" val="37662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ão João Crisóstomo « Santos « Frases de San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751" y="0"/>
            <a:ext cx="983626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620688"/>
            <a:ext cx="5616624" cy="5904656"/>
          </a:xfrm>
        </p:spPr>
        <p:txBody>
          <a:bodyPr numCol="1" spcCol="360000">
            <a:noAutofit/>
          </a:bodyPr>
          <a:lstStyle/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Que proveito resulta de a mesa de Cristo estar coberta de taças de ouro, se ele morre de fome na pessoa dos pobres? Sacia primeiro o faminto, e depois adornarás o seu altar com o que sobrar. Fazes um cálice de ouro e não dás ‘um copo de água fresca’? (</a:t>
            </a:r>
            <a:r>
              <a:rPr lang="pt-BR" sz="28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10,42). (...) Por conseguinte, enquanto adornas a casa do Senhor, não deixes o teu irmão na miséria, pois ele é um templo e de todos o mais precioso” (São João </a:t>
            </a:r>
            <a:r>
              <a:rPr lang="pt-BR" sz="28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Crisóstomo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, séc. IV).</a:t>
            </a:r>
          </a:p>
        </p:txBody>
      </p:sp>
    </p:spTree>
    <p:extLst>
      <p:ext uri="{BB962C8B-B14F-4D97-AF65-F5344CB8AC3E}">
        <p14:creationId xmlns:p14="http://schemas.microsoft.com/office/powerpoint/2010/main" val="10120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0"/>
            <a:ext cx="12233259" cy="688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339752" y="257735"/>
            <a:ext cx="68407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“É nocivo e ideológico também o erro das pessoas que vivem suspeitando do compromisso social dos outros, considerando-o algo de superficial, mundano, secularizado, </a:t>
            </a:r>
            <a:r>
              <a:rPr lang="pt-B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imanentista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comunista, populista; ou então relativizam-no como se houvesse outras coisas mais importantes, como se interessasse apenas uma determinada ética ou um arrazoado que eles defendem. A defesa do inocente nascituro, por exemplo, deve ser clara, firme e apaixonada, porque nesse caso está em jogo a dignidade da vida humana, sempre sagrada, e exige-o o amor por toda a pessoa, </a:t>
            </a:r>
            <a:r>
              <a:rPr lang="pt-B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independente-mente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do seu desenvolvimento. Mas igualmente sagrada é a vida dos pobres que já nasceram e se debatem na miséria, no abandono, na exclusão, no tráfico de pessoas, na eutanásia encoberta de doentes e idosos privados de cuidados, nas novas formas de escravatura e em todas as formas de descarte. Não podemos propor-nos um ideal de santidade que ignore a injustiça deste mundo, onde alguns festejam, gastam folgadamente e reduzem a sua vida às novidades do consumo, ao mesmo tempo que outros se limitam a olhar de fora enquanto a sua vida passa e termina miseravelmente” (</a:t>
            </a:r>
            <a:r>
              <a:rPr lang="pt-B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Exort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. </a:t>
            </a:r>
            <a:r>
              <a:rPr lang="pt-B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Apost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. </a:t>
            </a:r>
            <a:r>
              <a:rPr lang="pt-BR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Gaudete</a:t>
            </a:r>
            <a:r>
              <a:rPr lang="pt-BR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et </a:t>
            </a:r>
            <a:r>
              <a:rPr lang="pt-BR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Exultate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n. 101).</a:t>
            </a:r>
          </a:p>
        </p:txBody>
      </p:sp>
    </p:spTree>
    <p:extLst>
      <p:ext uri="{BB962C8B-B14F-4D97-AF65-F5344CB8AC3E}">
        <p14:creationId xmlns:p14="http://schemas.microsoft.com/office/powerpoint/2010/main" val="9490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me ainda é realidade para milhões de pessoas no mundo - Notícias - R7 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136" y="1"/>
            <a:ext cx="12592800" cy="68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3068960"/>
            <a:ext cx="4680520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3º Passo:</a:t>
            </a:r>
          </a:p>
          <a:p>
            <a:pPr marL="0" indent="0">
              <a:buNone/>
            </a:pPr>
            <a:r>
              <a:rPr lang="pt-BR" sz="4400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Agir para transformar a realidade da fome</a:t>
            </a:r>
            <a:endParaRPr lang="pt-BR" sz="4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55060" y="3100492"/>
            <a:ext cx="468052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3º Passo:</a:t>
            </a:r>
          </a:p>
          <a:p>
            <a:pPr marL="0" indent="0">
              <a:buFont typeface="Arial" pitchFamily="34" charset="0"/>
              <a:buNone/>
            </a:pPr>
            <a:r>
              <a:rPr lang="pt-BR" sz="44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Agir para transformar a realidade da fome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14808" r="13317" b="15469"/>
          <a:stretch/>
        </p:blipFill>
        <p:spPr bwMode="auto">
          <a:xfrm>
            <a:off x="5711449" y="5121348"/>
            <a:ext cx="1536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Relembre todas as 50 Campanhas da Fraternidade da CNBB – Jovens Conectados  – Comissão Episcopal Pastoral para a Juventude – CNBB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C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65" y="5157352"/>
            <a:ext cx="1429007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6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68960"/>
            <a:ext cx="8229600" cy="1143000"/>
          </a:xfrm>
        </p:spPr>
        <p:txBody>
          <a:bodyPr>
            <a:noAutofit/>
          </a:bodyPr>
          <a:lstStyle/>
          <a:p>
            <a:r>
              <a:rPr lang="pt-BR" sz="25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 caridade não pode morrer entre nós cristãos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 Ela é o nosso distintivo. Se não tiver amor, não vale de nada (cf. 1Cor 13,3) tudo o que fizermos. E o amor-caridade (</a:t>
            </a:r>
            <a:r>
              <a:rPr lang="pt-BR" sz="2500" i="1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agape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) nasce da experiência primeira de sermos amados radicalmente pelo próprio Deus. “De tal modo Deus amou o mundo, que deu o seu Filho Unigênito, para que todo o que nele crer não pereça, mas tenha a vida eterna” ( </a:t>
            </a:r>
            <a:r>
              <a:rPr lang="pt-BR" sz="25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Jo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3,16). E transborda em nós, quando somos capazes de amar sem esperar nada em troca: “pois </a:t>
            </a:r>
            <a:r>
              <a:rPr lang="pt-BR" sz="25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eu estava com fome, e me destes de comer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; estava com sede, e me destes de beber; eu era forasteiro, e me recebestes em casa; estava nu, e me vestistes; doente, e cuidastes de mim; na prisão, e viestes até mim” (</a:t>
            </a:r>
            <a:r>
              <a:rPr lang="pt-BR" sz="25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25,35-36). O agir da CF 2023 se situa no horizonte das obras de misericórdia, pelas quais seremos julgados no último dia.</a:t>
            </a:r>
          </a:p>
        </p:txBody>
      </p:sp>
    </p:spTree>
    <p:extLst>
      <p:ext uri="{BB962C8B-B14F-4D97-AF65-F5344CB8AC3E}">
        <p14:creationId xmlns:p14="http://schemas.microsoft.com/office/powerpoint/2010/main" val="24753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Introdução: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95536" y="1124744"/>
            <a:ext cx="8280920" cy="515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0" algn="just">
              <a:buFont typeface="Wingdings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A fome é um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instinto natural e poderoso de sobrevivência 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presente em todos os seres vivos, é um presente do Criador para a preservação da vida;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Na sociedade humana, a fome é uma tragédia, um escândalo, é a negação da própria existência;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fome é um contratestemunho que não reconhece de forma prática a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dignidade integral das pessoas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não considera a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primazia do bem comum 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como o conjunto de todos os bens necessários para cada pessoa se realizar humanamente;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ser humano tem diversas fomes.</a:t>
            </a:r>
          </a:p>
        </p:txBody>
      </p:sp>
    </p:spTree>
    <p:extLst>
      <p:ext uri="{BB962C8B-B14F-4D97-AF65-F5344CB8AC3E}">
        <p14:creationId xmlns:p14="http://schemas.microsoft.com/office/powerpoint/2010/main" val="369321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728192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Nossa ação deve contemplar três níveis:</a:t>
            </a:r>
            <a:br>
              <a:rPr lang="pt-BR" sz="30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assistencial,</a:t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promocional e</a:t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sociopolítico.</a:t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endParaRPr lang="pt-BR" sz="30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Divisa 2"/>
          <p:cNvSpPr/>
          <p:nvPr/>
        </p:nvSpPr>
        <p:spPr>
          <a:xfrm>
            <a:off x="5148064" y="1412776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Divisa 3"/>
          <p:cNvSpPr/>
          <p:nvPr/>
        </p:nvSpPr>
        <p:spPr>
          <a:xfrm>
            <a:off x="5868144" y="1412776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Divisa 4"/>
          <p:cNvSpPr/>
          <p:nvPr/>
        </p:nvSpPr>
        <p:spPr>
          <a:xfrm>
            <a:off x="6588224" y="1412776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5220072" y="4869160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Divisa 8"/>
          <p:cNvSpPr/>
          <p:nvPr/>
        </p:nvSpPr>
        <p:spPr>
          <a:xfrm>
            <a:off x="5940152" y="4869160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Divisa 9"/>
          <p:cNvSpPr/>
          <p:nvPr/>
        </p:nvSpPr>
        <p:spPr>
          <a:xfrm>
            <a:off x="6660232" y="4869160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67544" y="2564904"/>
            <a:ext cx="822960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Não dá para correr o risco de ouvir do Senhor: “</a:t>
            </a:r>
            <a:r>
              <a:rPr lang="pt-BR" sz="3000" i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pois eu estava com fome, e não me destes de comer</a:t>
            </a: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” (</a:t>
            </a:r>
            <a:r>
              <a:rPr lang="pt-BR" sz="30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25,42).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46142" y="3933056"/>
            <a:ext cx="8229600" cy="2393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1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pt-BR" sz="1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É preciso empenho</a:t>
            </a: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pessoal,</a:t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comunitário-eclesial e</a:t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sociopolítico</a:t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para superar a fome em nosso País.</a:t>
            </a:r>
          </a:p>
        </p:txBody>
      </p:sp>
    </p:spTree>
    <p:extLst>
      <p:ext uri="{BB962C8B-B14F-4D97-AF65-F5344CB8AC3E}">
        <p14:creationId xmlns:p14="http://schemas.microsoft.com/office/powerpoint/2010/main" val="15578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roximando-Se de Deus - Igreja de Deus Sociedade Missionária Mund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3059832" y="620688"/>
            <a:ext cx="4824536" cy="1872208"/>
          </a:xfrm>
        </p:spPr>
        <p:txBody>
          <a:bodyPr numCol="1" spcCol="360000">
            <a:noAutofit/>
          </a:bodyPr>
          <a:lstStyle/>
          <a:p>
            <a:pPr marL="265113" lvl="0" indent="-265113" algn="ctr">
              <a:buFont typeface="+mj-lt"/>
              <a:buAutoNum type="arabicPeriod"/>
            </a:pPr>
            <a:r>
              <a:rPr lang="pt-BR" sz="540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 Propostas de ação pessoal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755576" y="5661248"/>
            <a:ext cx="7632848" cy="93610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40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O que eu posso fazer?</a:t>
            </a:r>
          </a:p>
        </p:txBody>
      </p:sp>
    </p:spTree>
    <p:extLst>
      <p:ext uri="{BB962C8B-B14F-4D97-AF65-F5344CB8AC3E}">
        <p14:creationId xmlns:p14="http://schemas.microsoft.com/office/powerpoint/2010/main" val="27764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 comunidade eclesial e a catequese no processo de Iniciação à vida cristã  - Catequese Ho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259632" y="2636912"/>
            <a:ext cx="6696744" cy="1872208"/>
          </a:xfrm>
        </p:spPr>
        <p:txBody>
          <a:bodyPr numCol="1" spcCol="360000">
            <a:noAutofit/>
          </a:bodyPr>
          <a:lstStyle/>
          <a:p>
            <a:pPr marL="0" lvl="0" indent="0" algn="ctr">
              <a:buNone/>
            </a:pPr>
            <a:r>
              <a:rPr lang="pt-BR" sz="540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2. Propostas de ação comunitário-eclesial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223628" y="4869160"/>
            <a:ext cx="6696744" cy="187220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440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O que nós podemos fazer como Igreja?</a:t>
            </a:r>
          </a:p>
        </p:txBody>
      </p:sp>
    </p:spTree>
    <p:extLst>
      <p:ext uri="{BB962C8B-B14F-4D97-AF65-F5344CB8AC3E}">
        <p14:creationId xmlns:p14="http://schemas.microsoft.com/office/powerpoint/2010/main" val="18089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asil de volta ao mapa da fome é o retrato do desmonte de políticas  públ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487" y="0"/>
            <a:ext cx="10286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347864" y="-99392"/>
            <a:ext cx="5904656" cy="1872208"/>
          </a:xfrm>
        </p:spPr>
        <p:txBody>
          <a:bodyPr numCol="1" spcCol="360000">
            <a:noAutofit/>
          </a:bodyPr>
          <a:lstStyle/>
          <a:p>
            <a:pPr marL="0" lvl="0" indent="0" algn="ctr">
              <a:buNone/>
            </a:pPr>
            <a:r>
              <a:rPr lang="pt-BR" sz="5400" dirty="0">
                <a:solidFill>
                  <a:schemeClr val="bg1"/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3. Propostas de ação sociopolítica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755576" y="4941168"/>
            <a:ext cx="7632848" cy="187220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4400" dirty="0">
                <a:solidFill>
                  <a:schemeClr val="bg1"/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O que nós, como sociedade, podemos fazer?</a:t>
            </a:r>
          </a:p>
        </p:txBody>
      </p:sp>
    </p:spTree>
    <p:extLst>
      <p:ext uri="{BB962C8B-B14F-4D97-AF65-F5344CB8AC3E}">
        <p14:creationId xmlns:p14="http://schemas.microsoft.com/office/powerpoint/2010/main" val="18089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C96EBD9-1159-C8DF-2DB1-E4050E27BAD0}"/>
              </a:ext>
            </a:extLst>
          </p:cNvPr>
          <p:cNvSpPr txBox="1">
            <a:spLocks/>
          </p:cNvSpPr>
          <p:nvPr/>
        </p:nvSpPr>
        <p:spPr>
          <a:xfrm>
            <a:off x="457200" y="1052702"/>
            <a:ext cx="8229600" cy="5400634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1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pt-BR" sz="1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É preciso empenho</a:t>
            </a: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pessoal (17 propostas),</a:t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comunitário-eclesial (29 propostas) e</a:t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sociopolítico </a:t>
            </a:r>
          </a:p>
          <a:p>
            <a:pPr algn="l">
              <a:lnSpc>
                <a:spcPct val="150000"/>
              </a:lnSpc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Sociedade civil (12 propostas)</a:t>
            </a:r>
          </a:p>
          <a:p>
            <a:pPr algn="l">
              <a:lnSpc>
                <a:spcPct val="150000"/>
              </a:lnSpc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Governo Municipal (8 propostas)</a:t>
            </a:r>
          </a:p>
          <a:p>
            <a:pPr algn="l">
              <a:lnSpc>
                <a:spcPct val="150000"/>
              </a:lnSpc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Governo Estadual (5 propostas)</a:t>
            </a:r>
          </a:p>
          <a:p>
            <a:pPr algn="l">
              <a:lnSpc>
                <a:spcPct val="150000"/>
              </a:lnSpc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Governo Federal (10 propostas)</a:t>
            </a:r>
          </a:p>
          <a:p>
            <a:pPr algn="l"/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endParaRPr lang="pt-BR" sz="30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3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D7FE6CD-A89F-4ED3-BC85-F7722AB65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92500"/>
          </a:bodyPr>
          <a:lstStyle/>
          <a:p>
            <a:r>
              <a:rPr lang="pt-BR" dirty="0">
                <a:solidFill>
                  <a:schemeClr val="bg1"/>
                </a:solidFill>
              </a:rPr>
              <a:t>CONCLUSÃO</a:t>
            </a:r>
          </a:p>
          <a:p>
            <a:r>
              <a:rPr lang="pt-BR" dirty="0">
                <a:solidFill>
                  <a:schemeClr val="bg1"/>
                </a:solidFill>
              </a:rPr>
              <a:t>A organização e preparação da CF nos diversos níveis (comunitário, paroquial, diocesano, regional e nacional) é importante além da divulgação no mais diversos meios de comunicação para que a campanha alcance o seu objetivo</a:t>
            </a:r>
          </a:p>
          <a:p>
            <a:r>
              <a:rPr lang="pt-BR" dirty="0">
                <a:solidFill>
                  <a:schemeClr val="bg1"/>
                </a:solidFill>
              </a:rPr>
              <a:t>Caminhando juntos, devemos motivas as comunidades a assumir a responsabilidade diante da situação de fome que persiste no Brasil.</a:t>
            </a:r>
          </a:p>
        </p:txBody>
      </p:sp>
    </p:spTree>
    <p:extLst>
      <p:ext uri="{BB962C8B-B14F-4D97-AF65-F5344CB8AC3E}">
        <p14:creationId xmlns:p14="http://schemas.microsoft.com/office/powerpoint/2010/main" val="20125460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F264E7E-2D2D-8210-454A-41BBC7447C22}"/>
              </a:ext>
            </a:extLst>
          </p:cNvPr>
          <p:cNvSpPr>
            <a:spLocks noGrp="1"/>
          </p:cNvSpPr>
          <p:nvPr>
            <p:ph idx="1"/>
          </p:nvPr>
        </p:nvSpPr>
        <p:spPr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chemeClr val="bg1"/>
                </a:solidFill>
              </a:rPr>
              <a:t>Mãos a obra!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chemeClr val="bg1"/>
                </a:solidFill>
              </a:rPr>
              <a:t>É o Senhor que nos envia!</a:t>
            </a:r>
          </a:p>
          <a:p>
            <a:pPr>
              <a:lnSpc>
                <a:spcPct val="150000"/>
              </a:lnSpc>
            </a:pPr>
            <a:endParaRPr lang="pt-BR" sz="3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chemeClr val="bg1"/>
                </a:solidFill>
              </a:rPr>
              <a:t>Grato pela atenção.</a:t>
            </a:r>
          </a:p>
        </p:txBody>
      </p:sp>
    </p:spTree>
    <p:extLst>
      <p:ext uri="{BB962C8B-B14F-4D97-AF65-F5344CB8AC3E}">
        <p14:creationId xmlns:p14="http://schemas.microsoft.com/office/powerpoint/2010/main" val="1262081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-26250"/>
            <a:ext cx="5346700" cy="70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39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É a 3ª vez que a fome é tema da CF:</a:t>
            </a:r>
          </a:p>
        </p:txBody>
      </p:sp>
      <p:pic>
        <p:nvPicPr>
          <p:cNvPr id="6" name="Picture 4" descr="CAMPANHA DA FRATERNIDADE 19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142924" cy="51845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95536" y="1445175"/>
            <a:ext cx="3960440" cy="515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1ª vez foi em 1975, com o tema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‘Fraternidade é repartir’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e o lema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‘Repartir o pão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’, no clima do Ano Eucarístico que precedeu o CEN de Manaus, com o mesmo tema e lema e desejava intensificar a vivência da Eucaristia em nosso povo. </a:t>
            </a:r>
          </a:p>
        </p:txBody>
      </p:sp>
    </p:spTree>
    <p:extLst>
      <p:ext uri="{BB962C8B-B14F-4D97-AF65-F5344CB8AC3E}">
        <p14:creationId xmlns:p14="http://schemas.microsoft.com/office/powerpoint/2010/main" val="173394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É a 3ª vez que a fome é tema da CF: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869553" y="1268760"/>
            <a:ext cx="3950919" cy="515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2ª vez foi em 1985, outro Ano Eucarístico, desta vez em preparação para o Congresso Eucarístico Nacional de Aparecida, com o lema </a:t>
            </a:r>
            <a:r>
              <a:rPr lang="pt-B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‘Pão para quem tem fome’</a:t>
            </a:r>
            <a:r>
              <a:rPr lang="pt-B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.</a:t>
            </a:r>
          </a:p>
        </p:txBody>
      </p:sp>
      <p:pic>
        <p:nvPicPr>
          <p:cNvPr id="8" name="Picture 2" descr="CAMPANHA DA FRATERNIDADE 19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5" y="1412776"/>
            <a:ext cx="4142925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89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É a 3ª vez que a fome é tema da CF: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95536" y="1345421"/>
            <a:ext cx="4104456" cy="5256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Agora, em 2023, logo depois do 18º CEN, realizado em Recife, de 11 a 15 de novembro de 2022, sob o tema ‘Pão em todas as mesas’, a Igreja no Brasil enfrenta pela 3ª vez o flagelo da fome.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12" y="1345420"/>
            <a:ext cx="3884944" cy="51799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82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980728"/>
            <a:ext cx="4248472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Objetivo Geral: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51520" y="1844824"/>
            <a:ext cx="4752528" cy="453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Sensibilizar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sociedade e a Igreja para enfrentarem o flagelo da fome, sofrido por uma multidão de irmãos e irmãs, por meio de compromissos que transformem esta realidade a partir do Evangelho de Jesus Cristo.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60" y="1124744"/>
            <a:ext cx="3524904" cy="4699871"/>
          </a:xfrm>
          <a:prstGeom prst="roundRect">
            <a:avLst>
              <a:gd name="adj" fmla="val 40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72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18004</TotalTime>
  <Words>2754</Words>
  <Application>Microsoft Office PowerPoint</Application>
  <PresentationFormat>Apresentação na tela (4:3)</PresentationFormat>
  <Paragraphs>142</Paragraphs>
  <Slides>57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58" baseType="lpstr">
      <vt:lpstr>Tema do Office</vt:lpstr>
      <vt:lpstr>Campanha da Fraternidade-2023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Prioridade para o lucro e não para a alimentação do cidadão.</vt:lpstr>
      <vt:lpstr>Insegurança Alimentar e Insegurança Hídrica: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LEITURA</vt:lpstr>
      <vt:lpstr>Apresentação do PowerPoint</vt:lpstr>
      <vt:lpstr>MEDITAÇÃO</vt:lpstr>
      <vt:lpstr>Apresentação do PowerPoint</vt:lpstr>
      <vt:lpstr>Apresentação do PowerPoint</vt:lpstr>
      <vt:lpstr>Apresentação do PowerPoint</vt:lpstr>
      <vt:lpstr>CONTEMPLAÇÃO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caridade não pode morrer entre nós cristãos. Ela é o nosso distintivo. Se não tiver amor, não vale de nada (cf. 1Cor 13,3) tudo o que fizermos. E o amor-caridade (agape) nasce da experiência primeira de sermos amados radicalmente pelo próprio Deus. “De tal modo Deus amou o mundo, que deu o seu Filho Unigênito, para que todo o que nele crer não pereça, mas tenha a vida eterna” ( Jo 3,16). E transborda em nós, quando somos capazes de amar sem esperar nada em troca: “pois eu estava com fome, e me destes de comer; estava com sede, e me destes de beber; eu era forasteiro, e me recebestes em casa; estava nu, e me vestistes; doente, e cuidastes de mim; na prisão, e viestes até mim” (Mt 25,35-36). O agir da CF 2023 se situa no horizonte das obras de misericórdia, pelas quais seremos julgados no último dia.</vt:lpstr>
      <vt:lpstr>Nossa ação deve contemplar três níveis: - assistencial, - promocional e - sociopolítico.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Campanha da Fraternidade-2023  Fraternidade e Fome  “Dai-lhes vós mesmos de comer” (Mt 14,16)</dc:title>
  <dc:creator>User</dc:creator>
  <cp:lastModifiedBy>Usuário</cp:lastModifiedBy>
  <cp:revision>67</cp:revision>
  <dcterms:created xsi:type="dcterms:W3CDTF">2022-08-15T17:13:46Z</dcterms:created>
  <dcterms:modified xsi:type="dcterms:W3CDTF">2022-12-09T18:01:39Z</dcterms:modified>
</cp:coreProperties>
</file>